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59" r:id="rId5"/>
    <p:sldId id="268" r:id="rId6"/>
    <p:sldId id="283" r:id="rId7"/>
    <p:sldId id="262" r:id="rId8"/>
    <p:sldId id="270" r:id="rId9"/>
    <p:sldId id="279" r:id="rId10"/>
    <p:sldId id="286" r:id="rId11"/>
    <p:sldId id="289" r:id="rId12"/>
    <p:sldId id="290" r:id="rId13"/>
    <p:sldId id="287" r:id="rId14"/>
    <p:sldId id="281" r:id="rId15"/>
    <p:sldId id="282" r:id="rId16"/>
    <p:sldId id="285" r:id="rId17"/>
    <p:sldId id="284" r:id="rId18"/>
    <p:sldId id="260" r:id="rId19"/>
    <p:sldId id="272" r:id="rId20"/>
    <p:sldId id="267" r:id="rId21"/>
    <p:sldId id="265" r:id="rId22"/>
    <p:sldId id="273" r:id="rId23"/>
    <p:sldId id="280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91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E39CB1-AA30-2AC1-8717-236EC5BA3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F588BF-722E-0942-AAAE-9F6D1B79B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079CB3-4F74-3F6D-9633-23814D800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2C-8630-416F-90D3-0397A5A183B1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B036F6-26DB-6199-EC27-FE88F54DB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E9B3EA-405B-C1D3-D88F-F511257A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99A4-FD20-4A15-90C8-E9BE67E445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0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2AEB21-060A-9221-9FDC-09CFBA86E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A74F53-F775-C7DB-03D0-8ABF43EFB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A891D7-D061-D1A6-2203-110A29F2F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2C-8630-416F-90D3-0397A5A183B1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C45BAB-E186-52CA-3AAD-66F7536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C6B82D-560C-C410-6869-4C8BDD823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99A4-FD20-4A15-90C8-E9BE67E445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05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99C3885-CCE7-9B1F-B4E0-0F170A12D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F59858-66DE-3A9C-828E-8FE753FFE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494364-3CCF-C5ED-8633-616F2055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2C-8630-416F-90D3-0397A5A183B1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84B034-1E32-0B77-4911-9C9B3836D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D94543-7470-7C76-3005-51D8972A2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99A4-FD20-4A15-90C8-E9BE67E445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1446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A59FF-C6A4-08FC-87DB-EBC11A60F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A3BA72-3307-4A5D-4595-93623035D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0A5215-6246-4035-C7C1-B2D5C8B3A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2C-8630-416F-90D3-0397A5A183B1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BE5E39-60D6-EC43-0402-E45631CDD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50CB61-310A-94DF-8BB7-7195C790B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99A4-FD20-4A15-90C8-E9BE67E445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898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A2EF2-472B-534F-5E61-9EEF9DD57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84ED45-1A55-C3DC-B1C0-E38D474EC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2479B4-7CFB-B524-0F7F-7A1E1F1D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2C-8630-416F-90D3-0397A5A183B1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3CCCF6-B27C-01FB-077F-29FC76159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87F8A2-6442-B5E0-96B8-959F5083E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99A4-FD20-4A15-90C8-E9BE67E445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56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2A7CCE-5D33-D8A5-564F-4BF82036E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D4AECE-0977-2C06-465C-F1497DC54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C4DEC3-D4A7-B0BA-A34E-01F5211BA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B00801-819B-B5EF-07C6-5B5D646F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2C-8630-416F-90D3-0397A5A183B1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84D12EF-3057-404F-5443-8770281A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DDEBAD-2C26-D09E-4720-46D0B7CA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99A4-FD20-4A15-90C8-E9BE67E445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866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6444E8-4AC2-12BC-61A2-AAD7BDADF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D4347B-1326-50C4-F6CA-726FDE5A9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6B872F-A7A7-8F0F-4876-03B54CB37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7011C4-7E8E-F027-043A-C2882887E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5C16AA4-3A59-3150-FE37-1A9F658C1F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EE705B9-E53B-1FFF-C2F8-2FD16F909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2C-8630-416F-90D3-0397A5A183B1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5A002B8-1E69-4286-4941-23FF477F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D2A32BC-7889-125E-C05F-9855AB41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99A4-FD20-4A15-90C8-E9BE67E445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16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1920D7-9DE4-E72E-101E-8F3EAD8A6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A9FF6A6-7F93-91A0-EB41-4E2BD7932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2C-8630-416F-90D3-0397A5A183B1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61BD24-9764-6CF1-23B9-C7D4C33C7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91C550-0A3C-C762-D07F-6F7616B72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99A4-FD20-4A15-90C8-E9BE67E445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99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4E5417C-00C1-3E9F-E1F2-39F9B4E1D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2C-8630-416F-90D3-0397A5A183B1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078896-F3ED-F658-ACBD-A3F8AA31F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14699B-A574-7F1B-4602-0437F240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99A4-FD20-4A15-90C8-E9BE67E445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108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094CEA-ABFF-D979-FE17-731CEDEFC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AB7A99-B569-908B-2525-24421E503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F4A430-F8FD-0D3F-297A-323BB0F2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0F36C3-7426-5A1E-EA0D-28785C09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2C-8630-416F-90D3-0397A5A183B1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ADA9A6-5724-E6C2-05D5-98ED01B1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5B3106-04C2-C016-07E9-6A7F0FA1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99A4-FD20-4A15-90C8-E9BE67E445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9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4BF793-434E-6BAB-FFA3-59F59D60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E238148-3C9F-4A49-B541-1A0C4D838C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B9F8B6-5801-DDC1-B767-C194B0DC9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A4FD56-CA14-382F-FB67-DA764D94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2C-8630-416F-90D3-0397A5A183B1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1B9D9-2706-3DF1-8E97-C8A7C7335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3C0B67-8BF7-EBA6-1407-8FEB922C4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99A4-FD20-4A15-90C8-E9BE67E445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66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7022D66-B8AC-8C0A-E3FF-411F5A01D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566D91-CB12-C90C-011C-C933B8E2D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095F72-3B01-93DB-0E9F-56B7B3D84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9842C-8630-416F-90D3-0397A5A183B1}" type="datetimeFigureOut">
              <a:rPr lang="fr-FR" smtClean="0"/>
              <a:t>09/10/2025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FB1BC-3C33-A54C-1BF1-A2049AAB4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CBF23C-0D24-AC05-FD8E-6241F7918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A99A4-FD20-4A15-90C8-E9BE67E445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7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2153816" y="1589046"/>
            <a:ext cx="7884368" cy="3511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Le </a:t>
            </a:r>
            <a:r>
              <a:rPr lang="fr-FR" sz="3200" b="1" dirty="0">
                <a:latin typeface="Constantia" pitchFamily="18" charset="0"/>
                <a:ea typeface="+mj-ea"/>
                <a:cs typeface="+mj-cs"/>
              </a:rPr>
              <a:t>traitement</a:t>
            </a: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 de l’instabilité latérale de la cheville</a:t>
            </a: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2153816" y="4594033"/>
            <a:ext cx="7884368" cy="2162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endParaRPr lang="fr-FR" sz="3200" dirty="0">
              <a:latin typeface="Constantia" pitchFamily="18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fr-FR" sz="2000" i="1" dirty="0">
              <a:solidFill>
                <a:schemeClr val="bg1">
                  <a:lumMod val="65000"/>
                </a:schemeClr>
              </a:solidFill>
              <a:latin typeface="Constantia" pitchFamily="18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Constantia" pitchFamily="18" charset="0"/>
              </a:rPr>
              <a:t>Docteur Willy GRASSET – Membre titulaire de l’A.F.C.P.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Constantia" pitchFamily="18" charset="0"/>
              </a:rPr>
              <a:t>Spécialiste du pied et de la cheville – Clinique de la Sauvegarde</a:t>
            </a:r>
          </a:p>
        </p:txBody>
      </p:sp>
      <p:pic>
        <p:nvPicPr>
          <p:cNvPr id="2" name="Picture 2" descr="C:\Users\DrGRASSET\Desktop\VALMY\logo.bmp">
            <a:extLst>
              <a:ext uri="{FF2B5EF4-FFF2-40B4-BE49-F238E27FC236}">
                <a16:creationId xmlns:a16="http://schemas.microsoft.com/office/drawing/2014/main" id="{410E826C-5717-C981-D717-9F6CBBF29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10755-55DD-A9B2-EB10-C6980DF42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56BAC1A5-26F0-7BA6-B265-D97AAE256329}"/>
              </a:ext>
            </a:extLst>
          </p:cNvPr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3BBBD01-99F1-F577-9A5C-3A55F8F776C3}"/>
              </a:ext>
            </a:extLst>
          </p:cNvPr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2A289B78-761B-457E-E2C8-81ADAD8C9B5B}"/>
              </a:ext>
            </a:extLst>
          </p:cNvPr>
          <p:cNvSpPr txBox="1">
            <a:spLocks/>
          </p:cNvSpPr>
          <p:nvPr/>
        </p:nvSpPr>
        <p:spPr>
          <a:xfrm>
            <a:off x="1333849" y="0"/>
            <a:ext cx="10125511" cy="6636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2400" dirty="0">
                <a:latin typeface="Constantia" pitchFamily="18" charset="0"/>
                <a:ea typeface="+mj-ea"/>
                <a:cs typeface="+mj-cs"/>
              </a:rPr>
              <a:t>Mauvais dossier clinique</a:t>
            </a: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Patient de 20 ans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Premier épisode en inversion il y a 1 mois au football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Entorse « bénigne »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A eu 1 semaine d’attelle le jour, va bien depuis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Vient pour les lésions ligamentaires à l’imagerie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Échographie, </a:t>
            </a:r>
            <a:r>
              <a:rPr lang="fr-FR" sz="2200" dirty="0" err="1">
                <a:latin typeface="Constantia" pitchFamily="18" charset="0"/>
                <a:ea typeface="+mj-ea"/>
                <a:cs typeface="+mj-cs"/>
              </a:rPr>
              <a:t>arthro-scanner</a:t>
            </a: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et IRM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On lui a parlé de chirurgie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 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 </a:t>
            </a:r>
            <a:endParaRPr lang="fr-FR" sz="2200" dirty="0">
              <a:solidFill>
                <a:srgbClr val="FF0000"/>
              </a:solidFill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 PAR QUI LE PATIENT A ÉTÉ EXAMIN</a:t>
            </a:r>
            <a:r>
              <a:rPr lang="fr-FR" sz="2200" dirty="0">
                <a:latin typeface="Constantia" pitchFamily="18" charset="0"/>
              </a:rPr>
              <a:t>É</a:t>
            </a: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?</a:t>
            </a:r>
            <a:endParaRPr lang="fr-FR" sz="2200" dirty="0">
              <a:solidFill>
                <a:srgbClr val="FF0000"/>
              </a:solidFill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</a:t>
            </a: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AECCD94A-7851-4255-A1E7-956083E4F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ADB51D4-9DAE-ACEC-955C-B3563E581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641" y="1119094"/>
            <a:ext cx="3428751" cy="23374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3AC833-80F8-45BD-5216-FB1A62305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156" y="3517548"/>
            <a:ext cx="1684237" cy="20811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A7D189-E0D5-9C7C-9B4E-7C95DB250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642" y="3517548"/>
            <a:ext cx="1684236" cy="208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57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6133F-F022-BA2F-3D99-C603ED689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D7F7F53E-D2F9-B502-D46C-34A99F3C6B74}"/>
              </a:ext>
            </a:extLst>
          </p:cNvPr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38FE330-7A32-DF60-EEA0-8C8FD6408B2E}"/>
              </a:ext>
            </a:extLst>
          </p:cNvPr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4FCA8489-931F-F1A9-18BA-E7ADD6B34117}"/>
              </a:ext>
            </a:extLst>
          </p:cNvPr>
          <p:cNvSpPr txBox="1">
            <a:spLocks/>
          </p:cNvSpPr>
          <p:nvPr/>
        </p:nvSpPr>
        <p:spPr>
          <a:xfrm>
            <a:off x="237608" y="733726"/>
            <a:ext cx="10125511" cy="6015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</a:rPr>
              <a:t>PAR QUI LE PATIENT A ÉTÉ EXAMINÉ ?</a:t>
            </a: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Médecin urgentiste  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Médecin généraliste  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Radiologue  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Médecin du sport  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Kinésithérapeute  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Chirurgien généraliste, spécialiste 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</a:t>
            </a: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9E8363FE-FD42-E1BD-9666-4EC3DF0B4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B78F3E3-403F-7D62-E1F1-232EB358F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446" y="1588121"/>
            <a:ext cx="4489949" cy="368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08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C3C7C-B06B-118F-2997-84EC677D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CEAC06A-FA3B-CF30-51C6-21CCA215938F}"/>
              </a:ext>
            </a:extLst>
          </p:cNvPr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D69AE9D-0153-BCA9-43B0-A75FF445CA8D}"/>
              </a:ext>
            </a:extLst>
          </p:cNvPr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5A75F80-1CB4-4D19-D48B-6DF191C274D7}"/>
              </a:ext>
            </a:extLst>
          </p:cNvPr>
          <p:cNvSpPr txBox="1">
            <a:spLocks/>
          </p:cNvSpPr>
          <p:nvPr/>
        </p:nvSpPr>
        <p:spPr>
          <a:xfrm>
            <a:off x="237608" y="733726"/>
            <a:ext cx="10125511" cy="6015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</a:rPr>
              <a:t>PAR QUI LE PATIENT A ÉTÉ EXAMINÉ ?</a:t>
            </a: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Médecin urgentiste &gt; Attelle 1 semaine sans suivi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Médecin généraliste &gt; Peu de connaissance sur la cheville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Radiologue &gt; Alarmiste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Médecin du sport &gt; Bonne analyse clinique et suivi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Kinésithérapeute &gt; Bon suivi clinique mais parfois trop tard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Chirurgien généraliste, spécialiste 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</a:t>
            </a: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5E199395-6FDC-7394-A8AE-5056B87B1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D1AA0D3-A98D-5ED9-8CAA-C77DBF2E0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446" y="1588121"/>
            <a:ext cx="4489949" cy="368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31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CD34C-EAC7-02EC-0C3C-B162F4800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E8AFE31-59A6-52AB-FC5A-62C4D0F23306}"/>
              </a:ext>
            </a:extLst>
          </p:cNvPr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2C71517-3890-A71F-341F-D2D948DF57BE}"/>
              </a:ext>
            </a:extLst>
          </p:cNvPr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0B0A53E-97E6-4E17-1058-257E20220ADE}"/>
              </a:ext>
            </a:extLst>
          </p:cNvPr>
          <p:cNvSpPr txBox="1">
            <a:spLocks/>
          </p:cNvSpPr>
          <p:nvPr/>
        </p:nvSpPr>
        <p:spPr>
          <a:xfrm>
            <a:off x="1333849" y="0"/>
            <a:ext cx="10125511" cy="6636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2400" dirty="0">
                <a:latin typeface="Constantia" pitchFamily="18" charset="0"/>
                <a:ea typeface="+mj-ea"/>
                <a:cs typeface="+mj-cs"/>
              </a:rPr>
              <a:t>Mauvais dossier clinique</a:t>
            </a: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Patient de 20 ans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Premier épisode en inversion il y a 1 mois au football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Entorse « bénigne »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A eu 1 semaine d’attelle le jour, va bien depuis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Vient pour les lésions ligamentaires à l’imagerie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Échographie, </a:t>
            </a:r>
            <a:r>
              <a:rPr lang="fr-FR" sz="2200" dirty="0" err="1">
                <a:latin typeface="Constantia" pitchFamily="18" charset="0"/>
                <a:ea typeface="+mj-ea"/>
                <a:cs typeface="+mj-cs"/>
              </a:rPr>
              <a:t>arthro-scanner</a:t>
            </a: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et IRM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On lui a parlé de chirurgie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 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 </a:t>
            </a:r>
            <a:endParaRPr lang="fr-FR" sz="2200" dirty="0">
              <a:solidFill>
                <a:srgbClr val="FF0000"/>
              </a:solidFill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 </a:t>
            </a:r>
            <a:endParaRPr lang="fr-FR" sz="2200" dirty="0">
              <a:solidFill>
                <a:srgbClr val="FF0000"/>
              </a:solidFill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</a:t>
            </a: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23851393-D3F5-3070-F40C-205C5630B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79EE9D7-7368-6F48-8CB9-7C34E7DFE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641" y="1119094"/>
            <a:ext cx="3428751" cy="23374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9AF2F04-9E06-4F31-C20F-B25DC1A87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156" y="3517548"/>
            <a:ext cx="1684237" cy="20811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FE0199-1EC2-0F00-D3D2-1F8F8FAC4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642" y="3517548"/>
            <a:ext cx="1684236" cy="208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1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333849" y="0"/>
            <a:ext cx="10125511" cy="6636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2400" dirty="0">
                <a:latin typeface="Constantia" pitchFamily="18" charset="0"/>
                <a:ea typeface="+mj-ea"/>
                <a:cs typeface="+mj-cs"/>
              </a:rPr>
              <a:t>Mauvais dossier clinique</a:t>
            </a: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Patient de 20 ans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Premier épisode en inversion il y a 1 mois au football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Entorse « bénigne »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A eu 1 semaine d’attelle le jour, va bien depuis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Vient pour les lésions ligamentaires à l’imagerie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Échographie, </a:t>
            </a:r>
            <a:r>
              <a:rPr lang="fr-FR" sz="2200" dirty="0" err="1">
                <a:latin typeface="Constantia" pitchFamily="18" charset="0"/>
                <a:ea typeface="+mj-ea"/>
                <a:cs typeface="+mj-cs"/>
              </a:rPr>
              <a:t>arthro-scanner</a:t>
            </a: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et IRM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On lui a parlé de chirurgie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NON</a:t>
            </a: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, pas de chirurgie en </a:t>
            </a:r>
            <a:r>
              <a:rPr lang="fr-FR" sz="2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aigu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Il y a toujours des </a:t>
            </a:r>
            <a:r>
              <a:rPr lang="fr-FR" sz="2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lésions</a:t>
            </a: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c’est la définition d’une </a:t>
            </a:r>
            <a:r>
              <a:rPr lang="fr-FR" sz="2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entorse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Trop tard pour immobiliser, </a:t>
            </a:r>
            <a:r>
              <a:rPr lang="fr-FR" sz="2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il aurait dû être immobilisé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Rééducation et réévaluation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</a:t>
            </a: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56781341-B054-84DE-C16F-2F272D237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78A5B8-729F-AEC1-0AF7-8211F0026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641" y="1119094"/>
            <a:ext cx="3428751" cy="23374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9CACF4-3BB0-1A4C-6DB1-6AEB122E6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156" y="3517548"/>
            <a:ext cx="1684237" cy="20811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F7A0AC-3D4B-1478-8E18-54B7F0A5B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642" y="3517548"/>
            <a:ext cx="1684236" cy="208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91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333849" y="0"/>
            <a:ext cx="10125511" cy="6636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2400" dirty="0">
                <a:latin typeface="Constantia" pitchFamily="18" charset="0"/>
                <a:ea typeface="+mj-ea"/>
                <a:cs typeface="+mj-cs"/>
              </a:rPr>
              <a:t>Mauvais dossier clinique</a:t>
            </a: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Patient de 20 ans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Premier épisode en inversion il y a 1 mois au football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Entorse « bénigne »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A eu 1 semaine d’attelle le jour, va bien depuis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Vient pour les lésions ligamentaires à l’imagerie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Échographie, </a:t>
            </a:r>
            <a:r>
              <a:rPr lang="fr-FR" sz="2200" dirty="0" err="1">
                <a:latin typeface="Constantia" pitchFamily="18" charset="0"/>
                <a:ea typeface="+mj-ea"/>
                <a:cs typeface="+mj-cs"/>
              </a:rPr>
              <a:t>arthro-scanner</a:t>
            </a: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et IRM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On lui a parlé de chirurgie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NON</a:t>
            </a: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, pas de chirurgie en </a:t>
            </a:r>
            <a:r>
              <a:rPr lang="fr-FR" sz="2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aigu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Il y a toujours des </a:t>
            </a:r>
            <a:r>
              <a:rPr lang="fr-FR" sz="2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lésions</a:t>
            </a: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c’est la définition d’une </a:t>
            </a:r>
            <a:r>
              <a:rPr lang="fr-FR" sz="2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entorse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Trop tard pour immobiliser, </a:t>
            </a:r>
            <a:r>
              <a:rPr lang="fr-FR" sz="2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il aurait dû être immobilisé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Rééducation et réévaluation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Risque : douleurs chroniques, instabilité récidivante</a:t>
            </a: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56781341-B054-84DE-C16F-2F272D237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78A5B8-729F-AEC1-0AF7-8211F0026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641" y="1119094"/>
            <a:ext cx="3428751" cy="23374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9CACF4-3BB0-1A4C-6DB1-6AEB122E6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156" y="3517548"/>
            <a:ext cx="1684237" cy="20811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F7A0AC-3D4B-1478-8E18-54B7F0A5B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642" y="3517548"/>
            <a:ext cx="1684236" cy="208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32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D5EFF-2ECF-8617-DFBD-286FAE635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500D7109-A3C8-7BA1-EBE9-A9CC0682A704}"/>
              </a:ext>
            </a:extLst>
          </p:cNvPr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C9BACF6-0A59-B80E-6CC6-1B32A6D7FFBF}"/>
              </a:ext>
            </a:extLst>
          </p:cNvPr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909A9225-1655-CFB7-DD92-8FB64B14804C}"/>
              </a:ext>
            </a:extLst>
          </p:cNvPr>
          <p:cNvSpPr txBox="1">
            <a:spLocks/>
          </p:cNvSpPr>
          <p:nvPr/>
        </p:nvSpPr>
        <p:spPr>
          <a:xfrm>
            <a:off x="1333849" y="0"/>
            <a:ext cx="10125511" cy="6636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2400" dirty="0">
                <a:latin typeface="Constantia" pitchFamily="18" charset="0"/>
                <a:ea typeface="+mj-ea"/>
                <a:cs typeface="+mj-cs"/>
              </a:rPr>
              <a:t>Le patient a des questions, des attentes et des objectifs !</a:t>
            </a: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endParaRPr lang="fr-FR" sz="2200" dirty="0">
              <a:solidFill>
                <a:srgbClr val="FF0000"/>
              </a:solidFill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Dans combien de temps je n’aurais plus mal ? C’est trop long !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Quand est-ce que je vais reprendre le sport ?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Je ne veux pas d’immobilisation !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Je veux conduire, je ne veux pas de période sans appui !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Je ne veux pas d’arrêt de travail !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7C56A32C-ECCA-F6FD-B1AE-5E9F4FC1C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E201962-93B7-4A26-34F2-62124F4E1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85" y="2826580"/>
            <a:ext cx="204787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2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6E74D-BC05-2950-55CE-200594273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8AFC57D-B691-F383-6EFF-3A41D3EA1C5B}"/>
              </a:ext>
            </a:extLst>
          </p:cNvPr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C12AEDE-9079-0DC6-0FA0-A012EA395EA3}"/>
              </a:ext>
            </a:extLst>
          </p:cNvPr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2A5E0239-0470-7F23-C76A-38F2831D9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E69899-25FF-E8F3-C997-C17CF5E53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37" y="1085771"/>
            <a:ext cx="7930055" cy="4902481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C3ED72E6-A4CA-DCE0-4FB6-0C1C4C8A0472}"/>
              </a:ext>
            </a:extLst>
          </p:cNvPr>
          <p:cNvSpPr txBox="1">
            <a:spLocks/>
          </p:cNvSpPr>
          <p:nvPr/>
        </p:nvSpPr>
        <p:spPr>
          <a:xfrm>
            <a:off x="1033244" y="5968715"/>
            <a:ext cx="10125511" cy="836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fr-FR" dirty="0"/>
              <a:t>Foot </a:t>
            </a:r>
            <a:r>
              <a:rPr lang="fr-FR" dirty="0" err="1"/>
              <a:t>Ankle</a:t>
            </a:r>
            <a:r>
              <a:rPr lang="fr-FR" dirty="0"/>
              <a:t> </a:t>
            </a:r>
            <a:r>
              <a:rPr lang="fr-FR" dirty="0" err="1"/>
              <a:t>Surg</a:t>
            </a:r>
            <a:r>
              <a:rPr lang="fr-FR" dirty="0"/>
              <a:t> 2022 Oct. </a:t>
            </a:r>
          </a:p>
          <a:p>
            <a:r>
              <a:rPr lang="fr-FR" b="1" dirty="0"/>
              <a:t>The </a:t>
            </a:r>
            <a:r>
              <a:rPr lang="fr-FR" b="1" dirty="0" err="1"/>
              <a:t>presence</a:t>
            </a:r>
            <a:r>
              <a:rPr lang="fr-FR" b="1" dirty="0"/>
              <a:t> of persistent </a:t>
            </a:r>
            <a:r>
              <a:rPr lang="fr-FR" b="1" dirty="0" err="1"/>
              <a:t>symptoms</a:t>
            </a:r>
            <a:r>
              <a:rPr lang="fr-FR" b="1" dirty="0"/>
              <a:t> 12 </a:t>
            </a:r>
            <a:r>
              <a:rPr lang="fr-FR" b="1" dirty="0" err="1"/>
              <a:t>months</a:t>
            </a:r>
            <a:r>
              <a:rPr lang="fr-FR" b="1" dirty="0"/>
              <a:t> </a:t>
            </a:r>
            <a:r>
              <a:rPr lang="fr-FR" b="1" dirty="0" err="1"/>
              <a:t>following</a:t>
            </a:r>
            <a:r>
              <a:rPr lang="fr-FR" b="1" dirty="0"/>
              <a:t> a first </a:t>
            </a:r>
            <a:r>
              <a:rPr lang="fr-FR" b="1" dirty="0" err="1"/>
              <a:t>lateral</a:t>
            </a:r>
            <a:r>
              <a:rPr lang="fr-FR" b="1" dirty="0"/>
              <a:t> </a:t>
            </a:r>
            <a:r>
              <a:rPr lang="fr-FR" b="1" dirty="0" err="1"/>
              <a:t>ankle</a:t>
            </a:r>
            <a:r>
              <a:rPr lang="fr-FR" b="1" dirty="0"/>
              <a:t> </a:t>
            </a:r>
            <a:r>
              <a:rPr lang="fr-FR" b="1" dirty="0" err="1"/>
              <a:t>sprain</a:t>
            </a:r>
            <a:r>
              <a:rPr lang="fr-FR" b="1" dirty="0"/>
              <a:t>: A </a:t>
            </a:r>
            <a:r>
              <a:rPr lang="fr-FR" b="1" dirty="0" err="1"/>
              <a:t>systematic</a:t>
            </a:r>
            <a:r>
              <a:rPr lang="fr-FR" b="1" dirty="0"/>
              <a:t> </a:t>
            </a:r>
            <a:r>
              <a:rPr lang="fr-FR" b="1" dirty="0" err="1"/>
              <a:t>review</a:t>
            </a:r>
            <a:r>
              <a:rPr lang="fr-FR" b="1" dirty="0"/>
              <a:t> and </a:t>
            </a:r>
            <a:r>
              <a:rPr lang="fr-FR" b="1" dirty="0" err="1"/>
              <a:t>meta-analysis</a:t>
            </a:r>
            <a:r>
              <a:rPr lang="fr-FR" b="1" dirty="0"/>
              <a:t>.</a:t>
            </a:r>
            <a:endParaRPr lang="fr-FR" dirty="0"/>
          </a:p>
          <a:p>
            <a:r>
              <a:rPr lang="fr-FR" dirty="0"/>
              <a:t>Frederick Michels, </a:t>
            </a:r>
            <a:r>
              <a:rPr lang="fr-FR" dirty="0" err="1"/>
              <a:t>Heline</a:t>
            </a:r>
            <a:r>
              <a:rPr lang="fr-FR" dirty="0"/>
              <a:t> </a:t>
            </a:r>
            <a:r>
              <a:rPr lang="fr-FR" dirty="0" err="1"/>
              <a:t>Wastyn</a:t>
            </a:r>
            <a:r>
              <a:rPr lang="fr-FR" dirty="0"/>
              <a:t>, Hans </a:t>
            </a:r>
            <a:r>
              <a:rPr lang="fr-FR" dirty="0" err="1"/>
              <a:t>Pottel</a:t>
            </a:r>
            <a:r>
              <a:rPr lang="fr-FR" dirty="0"/>
              <a:t>, Filip </a:t>
            </a:r>
            <a:r>
              <a:rPr lang="fr-FR" dirty="0" err="1"/>
              <a:t>Stockmans</a:t>
            </a:r>
            <a:r>
              <a:rPr lang="fr-FR" dirty="0"/>
              <a:t>, </a:t>
            </a:r>
            <a:r>
              <a:rPr lang="fr-FR" dirty="0" err="1"/>
              <a:t>Evie</a:t>
            </a:r>
            <a:r>
              <a:rPr lang="fr-FR" dirty="0"/>
              <a:t> </a:t>
            </a:r>
            <a:r>
              <a:rPr lang="fr-FR" dirty="0" err="1"/>
              <a:t>Vereecke</a:t>
            </a:r>
            <a:r>
              <a:rPr lang="fr-FR" baseline="30000" dirty="0"/>
              <a:t> </a:t>
            </a:r>
            <a:r>
              <a:rPr lang="fr-FR" dirty="0"/>
              <a:t>, Giovanni </a:t>
            </a:r>
            <a:r>
              <a:rPr lang="fr-FR" dirty="0" err="1"/>
              <a:t>Matricali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35164E5-2EA1-10BB-5BD1-5708D8843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755" y="5914210"/>
            <a:ext cx="668413" cy="89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96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524000" y="1676008"/>
            <a:ext cx="9144000" cy="3505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dirty="0">
                <a:latin typeface="Constantia" pitchFamily="18" charset="0"/>
                <a:ea typeface="+mj-ea"/>
                <a:cs typeface="+mj-cs"/>
              </a:rPr>
              <a:t>Instabilité chronique</a:t>
            </a:r>
          </a:p>
          <a:p>
            <a:pPr algn="ctr">
              <a:spcBef>
                <a:spcPct val="0"/>
              </a:spcBef>
              <a:defRPr/>
            </a:pPr>
            <a:endParaRPr lang="fr-FR" sz="4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4400" dirty="0">
                <a:latin typeface="Constantia" pitchFamily="18" charset="0"/>
                <a:ea typeface="+mj-ea"/>
                <a:cs typeface="+mj-cs"/>
              </a:rPr>
              <a:t>« l’entorse récidivante »</a:t>
            </a: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FC4A4C55-7F25-F658-3C99-EB225025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5665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524000" y="1910726"/>
            <a:ext cx="9144000" cy="2719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Une instabilité récidivante doit être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3000" b="1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BILANTÉE 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3000" b="1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RÉÉDUQUÉE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3000" b="1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+/- OPÉRÉE</a:t>
            </a:r>
          </a:p>
          <a:p>
            <a:pPr algn="ctr">
              <a:spcBef>
                <a:spcPct val="0"/>
              </a:spcBef>
              <a:defRPr/>
            </a:pPr>
            <a:endParaRPr lang="fr-FR" sz="3200" dirty="0"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2E60578C-DEC4-2BB2-57BA-89810E81A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837308C-3EAB-DBC5-A513-F7A16F755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876">
            <a:off x="10084425" y="1306225"/>
            <a:ext cx="1747028" cy="17470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9ACDBB-0C3B-5DCD-7801-26869D416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1" y="1827530"/>
            <a:ext cx="2043472" cy="26050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FAD834-4B92-782C-F86F-BE856C741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1" y="4752975"/>
            <a:ext cx="2043472" cy="194424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41609C-4AEF-6843-DC81-520FFC245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9255" y="4761704"/>
            <a:ext cx="2475763" cy="194691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EB61EB1-A5B7-864A-B6A6-AF90EADEB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8390" y="4746274"/>
            <a:ext cx="2543571" cy="20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82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DrGRASSET\Desktop\VALMY\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524000" y="1676008"/>
            <a:ext cx="9144000" cy="3505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dirty="0">
                <a:latin typeface="Constantia" pitchFamily="18" charset="0"/>
                <a:ea typeface="+mj-ea"/>
                <a:cs typeface="+mj-cs"/>
              </a:rPr>
              <a:t>Instabilité aigue</a:t>
            </a:r>
          </a:p>
          <a:p>
            <a:pPr algn="ctr">
              <a:spcBef>
                <a:spcPct val="0"/>
              </a:spcBef>
              <a:defRPr/>
            </a:pPr>
            <a:endParaRPr lang="fr-FR" sz="4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4400" dirty="0">
                <a:latin typeface="Constantia" pitchFamily="18" charset="0"/>
                <a:ea typeface="+mj-ea"/>
                <a:cs typeface="+mj-cs"/>
              </a:rPr>
              <a:t>« l’entorse fraîche »</a:t>
            </a:r>
          </a:p>
        </p:txBody>
      </p:sp>
    </p:spTree>
    <p:extLst>
      <p:ext uri="{BB962C8B-B14F-4D97-AF65-F5344CB8AC3E}">
        <p14:creationId xmlns:p14="http://schemas.microsoft.com/office/powerpoint/2010/main" val="4099889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524000" y="1255067"/>
            <a:ext cx="9144000" cy="3031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Différence entre </a:t>
            </a:r>
            <a:r>
              <a:rPr lang="fr-FR" sz="3200" b="1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INSTABILITÉ</a:t>
            </a: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 et </a:t>
            </a:r>
            <a:r>
              <a:rPr lang="fr-FR" sz="3200" b="1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LAXITÉ</a:t>
            </a:r>
          </a:p>
          <a:p>
            <a:pPr algn="ctr">
              <a:spcBef>
                <a:spcPct val="0"/>
              </a:spcBef>
              <a:defRPr/>
            </a:pPr>
            <a:endParaRPr lang="fr-FR" sz="3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Raideur et instabilité : </a:t>
            </a:r>
            <a:r>
              <a:rPr lang="fr-FR" sz="3200" dirty="0">
                <a:solidFill>
                  <a:schemeClr val="accent5"/>
                </a:solidFill>
                <a:latin typeface="Constantia" pitchFamily="18" charset="0"/>
                <a:ea typeface="+mj-ea"/>
                <a:cs typeface="+mj-cs"/>
              </a:rPr>
              <a:t>stretching</a:t>
            </a:r>
          </a:p>
          <a:p>
            <a:pPr>
              <a:spcBef>
                <a:spcPct val="0"/>
              </a:spcBef>
              <a:defRPr/>
            </a:pP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Douleur et instabilité : </a:t>
            </a:r>
            <a:r>
              <a:rPr lang="fr-FR" sz="3200" dirty="0">
                <a:solidFill>
                  <a:schemeClr val="accent5"/>
                </a:solidFill>
                <a:latin typeface="Constantia" pitchFamily="18" charset="0"/>
                <a:ea typeface="+mj-ea"/>
                <a:cs typeface="+mj-cs"/>
              </a:rPr>
              <a:t>infiltration +/- arthroscopie</a:t>
            </a:r>
          </a:p>
          <a:p>
            <a:pPr>
              <a:spcBef>
                <a:spcPct val="0"/>
              </a:spcBef>
              <a:defRPr/>
            </a:pP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Instabilité fonctionnelle sans laxité : </a:t>
            </a:r>
            <a:r>
              <a:rPr lang="fr-FR" sz="3200" dirty="0">
                <a:solidFill>
                  <a:schemeClr val="accent5"/>
                </a:solidFill>
                <a:latin typeface="Constantia" pitchFamily="18" charset="0"/>
                <a:ea typeface="+mj-ea"/>
                <a:cs typeface="+mj-cs"/>
              </a:rPr>
              <a:t>rééducation</a:t>
            </a:r>
          </a:p>
          <a:p>
            <a:pPr>
              <a:spcBef>
                <a:spcPct val="0"/>
              </a:spcBef>
              <a:defRPr/>
            </a:pP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Instabilité et laxité clinique : </a:t>
            </a:r>
            <a:r>
              <a:rPr lang="fr-FR" sz="3200" dirty="0">
                <a:solidFill>
                  <a:schemeClr val="accent5"/>
                </a:solidFill>
                <a:latin typeface="Constantia" pitchFamily="18" charset="0"/>
                <a:ea typeface="+mj-ea"/>
                <a:cs typeface="+mj-cs"/>
              </a:rPr>
              <a:t>ligamentoplastie</a:t>
            </a: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ED29FA6A-FAD3-CEAB-6CF5-A4C2CDADF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D318FCA-7DBC-D6FA-AFE0-4C1763F16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314" y="4416629"/>
            <a:ext cx="2609122" cy="22968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0FB0C6-6B6E-FDA3-254F-464B7A785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304" y="4416630"/>
            <a:ext cx="2609122" cy="229685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05D77E-992E-8B8D-858C-0190AE93B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6" y="4377665"/>
            <a:ext cx="2278237" cy="237702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FFE6DAD-C278-050A-15D4-A0718987C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182" y="4416630"/>
            <a:ext cx="2931264" cy="231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11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524000" y="1418484"/>
            <a:ext cx="9144000" cy="2977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fr-FR" sz="32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L’indication chirurgicale dépendra : </a:t>
            </a:r>
          </a:p>
          <a:p>
            <a:pPr>
              <a:spcBef>
                <a:spcPct val="0"/>
              </a:spcBef>
              <a:defRPr/>
            </a:pPr>
            <a:endParaRPr lang="fr-FR" sz="3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Plainte et demande du patient</a:t>
            </a:r>
          </a:p>
          <a:p>
            <a:pPr>
              <a:spcBef>
                <a:spcPct val="0"/>
              </a:spcBef>
              <a:defRPr/>
            </a:pP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Lésions à l’imagerie et corrélée à la clinique</a:t>
            </a:r>
          </a:p>
          <a:p>
            <a:pPr>
              <a:spcBef>
                <a:spcPct val="0"/>
              </a:spcBef>
              <a:defRPr/>
            </a:pP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Échec des autres traitements</a:t>
            </a:r>
          </a:p>
          <a:p>
            <a:pPr>
              <a:spcBef>
                <a:spcPct val="0"/>
              </a:spcBef>
              <a:defRPr/>
            </a:pP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Indication chirurgicale adaptée à la pathologie</a:t>
            </a:r>
          </a:p>
          <a:p>
            <a:pPr algn="ctr">
              <a:spcBef>
                <a:spcPct val="0"/>
              </a:spcBef>
              <a:defRPr/>
            </a:pPr>
            <a:endParaRPr lang="fr-FR" sz="32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3200" dirty="0"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072E3E75-F4DA-77F9-421E-8A8B7970C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34815F-A063-39F0-95FB-E0615E131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74" y="4486208"/>
            <a:ext cx="2250350" cy="22441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2C4F4B-D966-FA0A-467D-F9AC72432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474" y="4486208"/>
            <a:ext cx="1971305" cy="22441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D04BE67-3EFC-89AE-5D4B-BC965113B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029" y="4486210"/>
            <a:ext cx="2368966" cy="224411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90A858C-365D-9563-594B-FEB9EDD7B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1245" y="4486210"/>
            <a:ext cx="2394697" cy="224411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34916A9-208B-182C-D393-95EC1811D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9192" y="4486210"/>
            <a:ext cx="2339963" cy="224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5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059181" y="907928"/>
            <a:ext cx="9144000" cy="728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spcBef>
                <a:spcPct val="0"/>
              </a:spcBef>
              <a:defRPr/>
            </a:pPr>
            <a:endParaRPr lang="fr-FR" sz="32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4100" dirty="0">
                <a:latin typeface="Constantia" pitchFamily="18" charset="0"/>
                <a:ea typeface="+mj-ea"/>
                <a:cs typeface="+mj-cs"/>
              </a:rPr>
              <a:t>CHIRURGIE LIGAMENTAIRE</a:t>
            </a: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  </a:t>
            </a:r>
          </a:p>
          <a:p>
            <a:pPr algn="ctr">
              <a:spcBef>
                <a:spcPct val="0"/>
              </a:spcBef>
              <a:defRPr/>
            </a:pPr>
            <a:endParaRPr lang="fr-FR" sz="3200" dirty="0"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072E3E75-F4DA-77F9-421E-8A8B7970C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36E9A62C-A9A7-86DC-9CE1-8B121CB1DEDA}"/>
              </a:ext>
            </a:extLst>
          </p:cNvPr>
          <p:cNvSpPr txBox="1">
            <a:spLocks/>
          </p:cNvSpPr>
          <p:nvPr/>
        </p:nvSpPr>
        <p:spPr>
          <a:xfrm>
            <a:off x="5965291" y="1255068"/>
            <a:ext cx="5258499" cy="5273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	 </a:t>
            </a:r>
          </a:p>
          <a:p>
            <a:pPr>
              <a:spcBef>
                <a:spcPct val="0"/>
              </a:spcBef>
              <a:defRPr/>
            </a:pPr>
            <a:endParaRPr lang="fr-FR" sz="2000" dirty="0">
              <a:latin typeface="Constantia" pitchFamily="18" charset="0"/>
              <a:ea typeface="+mj-ea"/>
              <a:cs typeface="+mj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fr-FR" sz="2000" dirty="0">
              <a:latin typeface="Constantia" pitchFamily="18" charset="0"/>
              <a:ea typeface="+mj-ea"/>
              <a:cs typeface="+mj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fr-FR" sz="20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32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3200" dirty="0"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CA3E987-1115-6032-24DB-E38851921546}"/>
              </a:ext>
            </a:extLst>
          </p:cNvPr>
          <p:cNvSpPr txBox="1">
            <a:spLocks/>
          </p:cNvSpPr>
          <p:nvPr/>
        </p:nvSpPr>
        <p:spPr>
          <a:xfrm>
            <a:off x="1204447" y="1636146"/>
            <a:ext cx="4340947" cy="2549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VOIE OUVERTE</a:t>
            </a:r>
          </a:p>
          <a:p>
            <a:pPr>
              <a:spcBef>
                <a:spcPct val="0"/>
              </a:spcBef>
              <a:defRPr/>
            </a:pPr>
            <a:r>
              <a:rPr lang="fr-FR" sz="2000" dirty="0">
                <a:latin typeface="Constantia" pitchFamily="18" charset="0"/>
                <a:ea typeface="+mj-ea"/>
                <a:cs typeface="+mj-cs"/>
              </a:rPr>
              <a:t> 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latin typeface="Constantia" pitchFamily="18" charset="0"/>
                <a:ea typeface="+mj-ea"/>
                <a:cs typeface="+mj-cs"/>
              </a:rPr>
              <a:t>Contrôle des fibulaires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latin typeface="Constantia" pitchFamily="18" charset="0"/>
                <a:ea typeface="+mj-ea"/>
                <a:cs typeface="+mj-cs"/>
              </a:rPr>
              <a:t>Stabilisation sous-talienne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latin typeface="Constantia" pitchFamily="18" charset="0"/>
                <a:ea typeface="+mj-ea"/>
                <a:cs typeface="+mj-cs"/>
              </a:rPr>
              <a:t>Chirurgie extra-articulaire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latin typeface="Constantia" pitchFamily="18" charset="0"/>
                <a:ea typeface="+mj-ea"/>
                <a:cs typeface="+mj-cs"/>
              </a:rPr>
              <a:t>Conservation du tissu natif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latin typeface="Constantia" pitchFamily="18" charset="0"/>
                <a:ea typeface="+mj-ea"/>
                <a:cs typeface="+mj-cs"/>
              </a:rPr>
              <a:t>Pas de matériel, moins de douleur</a:t>
            </a:r>
            <a:endParaRPr lang="fr-FR" sz="3200" dirty="0"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E655EB-B6E2-F5D0-35E6-5EFA43728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381" y="4304569"/>
            <a:ext cx="2497862" cy="23141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CBFE376-0FA5-3C0F-1876-E00287782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43" y="4304569"/>
            <a:ext cx="2609122" cy="229685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1C4E42D3-9CED-2A23-2DF7-CFECE36D3C8A}"/>
              </a:ext>
            </a:extLst>
          </p:cNvPr>
          <p:cNvSpPr txBox="1">
            <a:spLocks/>
          </p:cNvSpPr>
          <p:nvPr/>
        </p:nvSpPr>
        <p:spPr>
          <a:xfrm>
            <a:off x="6200571" y="1636146"/>
            <a:ext cx="4467429" cy="2549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    ARTHROSCOPIE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2000" dirty="0">
                <a:latin typeface="Constantia" pitchFamily="18" charset="0"/>
                <a:ea typeface="+mj-ea"/>
                <a:cs typeface="+mj-cs"/>
              </a:rPr>
              <a:t> </a:t>
            </a:r>
          </a:p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latin typeface="Constantia" pitchFamily="18" charset="0"/>
                <a:ea typeface="+mj-ea"/>
                <a:cs typeface="+mj-cs"/>
              </a:rPr>
              <a:t>Prélèvement sur le genou</a:t>
            </a:r>
          </a:p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latin typeface="Constantia" pitchFamily="18" charset="0"/>
                <a:ea typeface="+mj-ea"/>
                <a:cs typeface="+mj-cs"/>
              </a:rPr>
              <a:t>Complications liées au matériel</a:t>
            </a:r>
          </a:p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latin typeface="Constantia" pitchFamily="18" charset="0"/>
                <a:ea typeface="+mj-ea"/>
                <a:cs typeface="+mj-cs"/>
              </a:rPr>
              <a:t>Difficulté pour les reprises</a:t>
            </a:r>
          </a:p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latin typeface="Constantia" pitchFamily="18" charset="0"/>
                <a:ea typeface="+mj-ea"/>
                <a:cs typeface="+mj-cs"/>
              </a:rPr>
              <a:t>Sanction cicatricielle</a:t>
            </a:r>
          </a:p>
          <a:p>
            <a:pPr marL="800100" lvl="1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latin typeface="Constantia" pitchFamily="18" charset="0"/>
                <a:ea typeface="+mj-ea"/>
                <a:cs typeface="+mj-cs"/>
              </a:rPr>
              <a:t>Lésions neurologiques</a:t>
            </a:r>
            <a:endParaRPr lang="fr-FR" sz="3200" dirty="0">
              <a:latin typeface="Constant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6456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524000" y="836712"/>
            <a:ext cx="9144000" cy="5799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TAKE HOME MESSAGE</a:t>
            </a:r>
          </a:p>
          <a:p>
            <a:pPr algn="ctr">
              <a:spcBef>
                <a:spcPct val="0"/>
              </a:spcBef>
              <a:defRPr/>
            </a:pPr>
            <a:endParaRPr lang="fr-FR" sz="30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Une instabilité aigue s’</a:t>
            </a:r>
            <a:r>
              <a:rPr lang="fr-FR" sz="30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immobilise</a:t>
            </a: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 </a:t>
            </a:r>
            <a:r>
              <a:rPr lang="fr-FR" sz="30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bien</a:t>
            </a: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 </a:t>
            </a:r>
            <a:r>
              <a:rPr lang="fr-FR" sz="30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4-6 semaines </a:t>
            </a: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et se </a:t>
            </a:r>
            <a:r>
              <a:rPr lang="fr-FR" sz="30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rééduque</a:t>
            </a:r>
          </a:p>
          <a:p>
            <a:pPr>
              <a:spcBef>
                <a:spcPct val="0"/>
              </a:spcBef>
              <a:defRPr/>
            </a:pPr>
            <a:endParaRPr lang="fr-FR" sz="30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Une instabilité chronique </a:t>
            </a:r>
            <a:r>
              <a:rPr lang="fr-FR" sz="30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s’évalue</a:t>
            </a: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 et </a:t>
            </a:r>
            <a:r>
              <a:rPr lang="fr-FR" sz="30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peut être opérée</a:t>
            </a:r>
          </a:p>
          <a:p>
            <a:pPr>
              <a:spcBef>
                <a:spcPct val="0"/>
              </a:spcBef>
              <a:defRPr/>
            </a:pPr>
            <a:endParaRPr lang="fr-FR" sz="30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endParaRPr lang="fr-FR" sz="3200" dirty="0"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B496CD9D-D877-A663-C8BA-8C63DAA92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860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879134" y="1425582"/>
            <a:ext cx="8493591" cy="5317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2800" dirty="0">
                <a:latin typeface="Constantia" pitchFamily="18" charset="0"/>
                <a:ea typeface="+mj-ea"/>
                <a:cs typeface="+mj-cs"/>
              </a:rPr>
              <a:t>L’instabilité </a:t>
            </a:r>
            <a:r>
              <a:rPr lang="fr-FR" sz="28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AIGUE</a:t>
            </a:r>
            <a:r>
              <a:rPr lang="fr-FR" sz="2800" dirty="0">
                <a:latin typeface="Constantia" pitchFamily="18" charset="0"/>
                <a:ea typeface="+mj-ea"/>
                <a:cs typeface="+mj-cs"/>
              </a:rPr>
              <a:t> isolée 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2800" dirty="0">
                <a:latin typeface="Constantia" pitchFamily="18" charset="0"/>
                <a:ea typeface="+mj-ea"/>
                <a:cs typeface="+mj-cs"/>
              </a:rPr>
              <a:t>n’est </a:t>
            </a:r>
            <a:r>
              <a:rPr lang="fr-FR" sz="28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JAMAIS</a:t>
            </a:r>
            <a:r>
              <a:rPr lang="fr-FR" sz="2800" dirty="0">
                <a:latin typeface="Constantia" pitchFamily="18" charset="0"/>
                <a:ea typeface="+mj-ea"/>
                <a:cs typeface="+mj-cs"/>
              </a:rPr>
              <a:t> chirurgicale</a:t>
            </a:r>
          </a:p>
          <a:p>
            <a:pPr algn="ctr">
              <a:spcBef>
                <a:spcPct val="0"/>
              </a:spcBef>
              <a:defRPr/>
            </a:pPr>
            <a:endParaRPr lang="fr-FR" sz="30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30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(sauf si lésion fracturaire associée)</a:t>
            </a:r>
          </a:p>
          <a:p>
            <a:pPr algn="ctr">
              <a:spcBef>
                <a:spcPct val="0"/>
              </a:spcBef>
              <a:defRPr/>
            </a:pPr>
            <a:endParaRPr lang="fr-FR" sz="3200" dirty="0"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8B10263-138B-56B0-B037-896A66411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5579" y="1802466"/>
            <a:ext cx="1824114" cy="1529171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CEA35A1D-5716-5474-8533-2E6F888096A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307" y="1802467"/>
            <a:ext cx="1792242" cy="242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rGRASSET\Desktop\VALMY\logo.bmp">
            <a:extLst>
              <a:ext uri="{FF2B5EF4-FFF2-40B4-BE49-F238E27FC236}">
                <a16:creationId xmlns:a16="http://schemas.microsoft.com/office/drawing/2014/main" id="{14B94B83-1DF3-B72E-FD36-4A4990EF6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6" name="Picture 5" descr="G:\TopoCheville Agio\Tof\AvulsionLLE.bmp">
            <a:extLst>
              <a:ext uri="{FF2B5EF4-FFF2-40B4-BE49-F238E27FC236}">
                <a16:creationId xmlns:a16="http://schemas.microsoft.com/office/drawing/2014/main" id="{B1995835-427C-7415-8A9F-940749C65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35578" y="4305652"/>
            <a:ext cx="1824115" cy="242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F9EFC0C-FCF4-DC3E-2225-863517D48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307" y="4315294"/>
            <a:ext cx="1787814" cy="242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9260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524000" y="1513772"/>
            <a:ext cx="9144000" cy="2932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Un premier épisode d’instabilité doit être </a:t>
            </a:r>
            <a:r>
              <a:rPr lang="fr-FR" sz="3000" b="1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IMMOBILISÉ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30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4-6 semaines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30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Jour et nuit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3000" b="1" dirty="0">
                <a:latin typeface="Constantia" pitchFamily="18" charset="0"/>
                <a:ea typeface="+mj-ea"/>
                <a:cs typeface="+mj-cs"/>
              </a:rPr>
              <a:t>Kinésithérapie</a:t>
            </a: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 secondairement</a:t>
            </a:r>
          </a:p>
          <a:p>
            <a:pPr algn="ctr">
              <a:spcBef>
                <a:spcPct val="0"/>
              </a:spcBef>
              <a:defRPr/>
            </a:pPr>
            <a:endParaRPr lang="fr-FR" sz="3200" dirty="0"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2E60578C-DEC4-2BB2-57BA-89810E81A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06E87A-723D-13BB-FC8B-D9C81F0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6681" y="4471814"/>
            <a:ext cx="15624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63BF1F-6D20-5FB9-3909-308587181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03053">
            <a:off x="251838" y="2705470"/>
            <a:ext cx="2544324" cy="19082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837308C-3EAB-DBC5-A513-F7A16F755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876">
            <a:off x="10084425" y="1306225"/>
            <a:ext cx="1747028" cy="174702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0B7EF09-CE3B-A608-5EB5-0595F36A8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73" y="1538794"/>
            <a:ext cx="848352" cy="151491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C0A98C-7941-2801-2EB3-608822C188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059" y="4446202"/>
            <a:ext cx="2108892" cy="217190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2769597-A657-6818-D73F-DC710262A8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7508" y="4446202"/>
            <a:ext cx="1713764" cy="216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08C6DD0-3658-4D84-3507-B703273DFB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5543" y="4446202"/>
            <a:ext cx="1579859" cy="21481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8B11A38-7488-2886-D206-86EDF220C0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0570">
            <a:off x="281577" y="4974253"/>
            <a:ext cx="1829752" cy="118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77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524000" y="1669409"/>
            <a:ext cx="9144000" cy="1434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3000" b="1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BIEN IMMOBILISÉ</a:t>
            </a:r>
          </a:p>
          <a:p>
            <a:pPr algn="ctr">
              <a:spcBef>
                <a:spcPct val="0"/>
              </a:spcBef>
              <a:defRPr/>
            </a:pPr>
            <a:endParaRPr lang="fr-FR" sz="3200" dirty="0"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2E60578C-DEC4-2BB2-57BA-89810E81A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CD37724-99AC-32CD-D5AE-A08F5CCF8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192" y="3178184"/>
            <a:ext cx="3514725" cy="31337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A695FD-58C8-B8B9-7438-232BF058E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58" y="3154659"/>
            <a:ext cx="3157250" cy="31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03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B7563-ADB5-95CA-1B17-4C17DB26D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A6C169F0-5EAE-F032-B31A-A8BABF4DC26B}"/>
              </a:ext>
            </a:extLst>
          </p:cNvPr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01CBB14-3A3A-7250-4862-53341BD6A29C}"/>
              </a:ext>
            </a:extLst>
          </p:cNvPr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47E663C-B4C1-15F4-E82C-5B6A0F19D477}"/>
              </a:ext>
            </a:extLst>
          </p:cNvPr>
          <p:cNvSpPr txBox="1">
            <a:spLocks/>
          </p:cNvSpPr>
          <p:nvPr/>
        </p:nvSpPr>
        <p:spPr>
          <a:xfrm>
            <a:off x="313268" y="1669409"/>
            <a:ext cx="2658532" cy="4638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3200" dirty="0" err="1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R</a:t>
            </a:r>
            <a:r>
              <a:rPr lang="fr-FR" sz="3200" dirty="0" err="1">
                <a:latin typeface="Constantia" pitchFamily="18" charset="0"/>
                <a:ea typeface="+mj-ea"/>
                <a:cs typeface="+mj-cs"/>
              </a:rPr>
              <a:t>est</a:t>
            </a:r>
            <a:endParaRPr lang="fr-FR" sz="3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3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I</a:t>
            </a: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ce</a:t>
            </a:r>
          </a:p>
          <a:p>
            <a:pPr>
              <a:spcBef>
                <a:spcPct val="0"/>
              </a:spcBef>
              <a:defRPr/>
            </a:pPr>
            <a:r>
              <a:rPr lang="fr-FR" sz="3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C</a:t>
            </a: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ompression</a:t>
            </a:r>
          </a:p>
          <a:p>
            <a:pPr>
              <a:spcBef>
                <a:spcPct val="0"/>
              </a:spcBef>
              <a:defRPr/>
            </a:pPr>
            <a:r>
              <a:rPr lang="fr-FR" sz="3200" dirty="0" err="1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E</a:t>
            </a:r>
            <a:r>
              <a:rPr lang="fr-FR" sz="3200" dirty="0" err="1">
                <a:latin typeface="Constantia" pitchFamily="18" charset="0"/>
                <a:ea typeface="+mj-ea"/>
                <a:cs typeface="+mj-cs"/>
              </a:rPr>
              <a:t>levation</a:t>
            </a:r>
            <a:endParaRPr lang="fr-FR" sz="3200" dirty="0"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2E6143A5-4A02-7933-CBF7-A03347121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0455DAD-12C4-20D3-0AA5-D9577776B07A}"/>
              </a:ext>
            </a:extLst>
          </p:cNvPr>
          <p:cNvSpPr txBox="1">
            <a:spLocks/>
          </p:cNvSpPr>
          <p:nvPr/>
        </p:nvSpPr>
        <p:spPr>
          <a:xfrm>
            <a:off x="4602778" y="1599054"/>
            <a:ext cx="3404399" cy="4638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3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P</a:t>
            </a: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rotection</a:t>
            </a:r>
          </a:p>
          <a:p>
            <a:pPr>
              <a:spcBef>
                <a:spcPct val="0"/>
              </a:spcBef>
              <a:defRPr/>
            </a:pPr>
            <a:r>
              <a:rPr lang="fr-FR" sz="3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O</a:t>
            </a: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ptimal </a:t>
            </a:r>
            <a:r>
              <a:rPr lang="fr-FR" sz="3200" dirty="0" err="1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L</a:t>
            </a:r>
            <a:r>
              <a:rPr lang="fr-FR" sz="3200" dirty="0" err="1">
                <a:latin typeface="Constantia" pitchFamily="18" charset="0"/>
                <a:ea typeface="+mj-ea"/>
                <a:cs typeface="+mj-cs"/>
              </a:rPr>
              <a:t>oading</a:t>
            </a:r>
            <a:endParaRPr lang="fr-FR" sz="3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3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I</a:t>
            </a: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ce</a:t>
            </a:r>
          </a:p>
          <a:p>
            <a:pPr>
              <a:spcBef>
                <a:spcPct val="0"/>
              </a:spcBef>
              <a:defRPr/>
            </a:pPr>
            <a:r>
              <a:rPr lang="fr-FR" sz="3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C</a:t>
            </a: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ompression</a:t>
            </a:r>
          </a:p>
          <a:p>
            <a:pPr>
              <a:spcBef>
                <a:spcPct val="0"/>
              </a:spcBef>
              <a:defRPr/>
            </a:pPr>
            <a:r>
              <a:rPr lang="fr-FR" sz="3200" dirty="0" err="1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E</a:t>
            </a:r>
            <a:r>
              <a:rPr lang="fr-FR" sz="3200" dirty="0" err="1">
                <a:latin typeface="Constantia" pitchFamily="18" charset="0"/>
                <a:ea typeface="+mj-ea"/>
                <a:cs typeface="+mj-cs"/>
              </a:rPr>
              <a:t>levation</a:t>
            </a:r>
            <a:endParaRPr lang="fr-FR" sz="3200" dirty="0"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642D544-1C45-8D7B-6772-72F63B657BD0}"/>
              </a:ext>
            </a:extLst>
          </p:cNvPr>
          <p:cNvSpPr txBox="1">
            <a:spLocks/>
          </p:cNvSpPr>
          <p:nvPr/>
        </p:nvSpPr>
        <p:spPr>
          <a:xfrm>
            <a:off x="9152466" y="1669409"/>
            <a:ext cx="3039534" cy="4638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fr-FR" sz="2000" i="1" dirty="0">
                <a:latin typeface="Constantia" pitchFamily="18" charset="0"/>
                <a:ea typeface="+mj-ea"/>
                <a:cs typeface="+mj-cs"/>
              </a:rPr>
              <a:t>Phase 1</a:t>
            </a:r>
          </a:p>
          <a:p>
            <a:pPr>
              <a:spcBef>
                <a:spcPct val="0"/>
              </a:spcBef>
              <a:defRPr/>
            </a:pPr>
            <a:r>
              <a:rPr lang="fr-FR" sz="30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P</a:t>
            </a: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rotection</a:t>
            </a:r>
          </a:p>
          <a:p>
            <a:pPr>
              <a:spcBef>
                <a:spcPct val="0"/>
              </a:spcBef>
              <a:defRPr/>
            </a:pPr>
            <a:r>
              <a:rPr lang="fr-FR" sz="3000" dirty="0" err="1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E</a:t>
            </a:r>
            <a:r>
              <a:rPr lang="fr-FR" sz="3000" dirty="0" err="1">
                <a:latin typeface="Constantia" pitchFamily="18" charset="0"/>
                <a:ea typeface="+mj-ea"/>
                <a:cs typeface="+mj-cs"/>
              </a:rPr>
              <a:t>levation</a:t>
            </a:r>
            <a:endParaRPr lang="fr-FR" sz="30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3000" dirty="0" err="1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A</a:t>
            </a:r>
            <a:r>
              <a:rPr lang="fr-FR" sz="3000" dirty="0" err="1">
                <a:latin typeface="Constantia" pitchFamily="18" charset="0"/>
                <a:ea typeface="+mj-ea"/>
                <a:cs typeface="+mj-cs"/>
              </a:rPr>
              <a:t>void</a:t>
            </a: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 AINS</a:t>
            </a:r>
          </a:p>
          <a:p>
            <a:pPr>
              <a:spcBef>
                <a:spcPct val="0"/>
              </a:spcBef>
              <a:defRPr/>
            </a:pPr>
            <a:r>
              <a:rPr lang="fr-FR" sz="30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C</a:t>
            </a: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ompression</a:t>
            </a:r>
          </a:p>
          <a:p>
            <a:pPr>
              <a:spcBef>
                <a:spcPct val="0"/>
              </a:spcBef>
              <a:defRPr/>
            </a:pPr>
            <a:r>
              <a:rPr lang="fr-FR" sz="30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E</a:t>
            </a: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ducation</a:t>
            </a:r>
          </a:p>
          <a:p>
            <a:pPr>
              <a:spcBef>
                <a:spcPct val="0"/>
              </a:spcBef>
              <a:defRPr/>
            </a:pPr>
            <a:endParaRPr lang="fr-FR" sz="2200" i="1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i="1" dirty="0">
                <a:latin typeface="Constantia" pitchFamily="18" charset="0"/>
                <a:ea typeface="+mj-ea"/>
                <a:cs typeface="+mj-cs"/>
              </a:rPr>
              <a:t>Phase 2</a:t>
            </a:r>
          </a:p>
          <a:p>
            <a:pPr>
              <a:spcBef>
                <a:spcPct val="0"/>
              </a:spcBef>
              <a:defRPr/>
            </a:pPr>
            <a:r>
              <a:rPr lang="fr-FR" sz="3000" dirty="0" err="1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L</a:t>
            </a:r>
            <a:r>
              <a:rPr lang="fr-FR" sz="3000" dirty="0" err="1">
                <a:latin typeface="Constantia" pitchFamily="18" charset="0"/>
                <a:ea typeface="+mj-ea"/>
                <a:cs typeface="+mj-cs"/>
              </a:rPr>
              <a:t>oading</a:t>
            </a:r>
            <a:endParaRPr lang="fr-FR" sz="30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3000" dirty="0" err="1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O</a:t>
            </a:r>
            <a:r>
              <a:rPr lang="fr-FR" sz="3000" dirty="0" err="1">
                <a:latin typeface="Constantia" pitchFamily="18" charset="0"/>
                <a:ea typeface="+mj-ea"/>
                <a:cs typeface="+mj-cs"/>
              </a:rPr>
              <a:t>ptimism</a:t>
            </a:r>
            <a:endParaRPr lang="fr-FR" sz="30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30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V</a:t>
            </a: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ascularisation</a:t>
            </a:r>
          </a:p>
          <a:p>
            <a:pPr>
              <a:spcBef>
                <a:spcPct val="0"/>
              </a:spcBef>
              <a:defRPr/>
            </a:pPr>
            <a:r>
              <a:rPr lang="fr-FR" sz="3000" dirty="0" err="1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E</a:t>
            </a:r>
            <a:r>
              <a:rPr lang="fr-FR" sz="3000" dirty="0" err="1">
                <a:latin typeface="Constantia" pitchFamily="18" charset="0"/>
                <a:ea typeface="+mj-ea"/>
                <a:cs typeface="+mj-cs"/>
              </a:rPr>
              <a:t>xercise</a:t>
            </a:r>
            <a:endParaRPr lang="fr-FR" sz="30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3200" dirty="0">
              <a:latin typeface="Constant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656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524000" y="1589046"/>
            <a:ext cx="9144000" cy="4303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Surtout s’il s’agit d’un </a:t>
            </a:r>
            <a:r>
              <a:rPr lang="fr-FR" sz="30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PREMIER ÉPISODE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Et si on redoute des </a:t>
            </a:r>
            <a:r>
              <a:rPr lang="fr-FR" sz="30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LÉSIONS ASSOCIÉES</a:t>
            </a:r>
          </a:p>
          <a:p>
            <a:pPr algn="ctr">
              <a:spcBef>
                <a:spcPct val="0"/>
              </a:spcBef>
              <a:defRPr/>
            </a:pPr>
            <a:endParaRPr lang="fr-FR" sz="30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Il faudra </a:t>
            </a:r>
            <a:r>
              <a:rPr lang="fr-FR" sz="30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RÉ</a:t>
            </a:r>
            <a:r>
              <a:rPr lang="fr-FR" sz="3000" b="1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-</a:t>
            </a:r>
            <a:r>
              <a:rPr lang="fr-FR" sz="30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EXAMINER</a:t>
            </a:r>
          </a:p>
          <a:p>
            <a:pPr marL="457200" indent="-457200" algn="ctr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Chopart</a:t>
            </a:r>
          </a:p>
          <a:p>
            <a:pPr marL="457200" indent="-457200" algn="ctr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Lisfranc</a:t>
            </a:r>
          </a:p>
          <a:p>
            <a:pPr marL="457200" indent="-457200" algn="ctr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High </a:t>
            </a:r>
            <a:r>
              <a:rPr lang="fr-FR" sz="3000" dirty="0" err="1">
                <a:latin typeface="Constantia" pitchFamily="18" charset="0"/>
                <a:ea typeface="+mj-ea"/>
                <a:cs typeface="+mj-cs"/>
              </a:rPr>
              <a:t>ankle</a:t>
            </a: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 </a:t>
            </a:r>
            <a:r>
              <a:rPr lang="fr-FR" sz="3000" dirty="0" err="1">
                <a:latin typeface="Constantia" pitchFamily="18" charset="0"/>
                <a:ea typeface="+mj-ea"/>
                <a:cs typeface="+mj-cs"/>
              </a:rPr>
              <a:t>sprain</a:t>
            </a: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 : SYNDESMOSE</a:t>
            </a:r>
          </a:p>
          <a:p>
            <a:pPr marL="457200" indent="-457200" algn="ctr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sz="3000" dirty="0">
                <a:latin typeface="Constantia" pitchFamily="18" charset="0"/>
                <a:ea typeface="+mj-ea"/>
                <a:cs typeface="+mj-cs"/>
              </a:rPr>
              <a:t>Instabilité des fibulaires</a:t>
            </a:r>
            <a:endParaRPr lang="fr-FR" sz="3200" dirty="0"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56781341-B054-84DE-C16F-2F272D237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5BB60F-A5F2-7707-AC44-DDC5819B0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575" y="3537044"/>
            <a:ext cx="1992545" cy="188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05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524000" y="1028700"/>
            <a:ext cx="9144000" cy="4864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Risque d’évolution à 6 mois - 1 an:</a:t>
            </a:r>
          </a:p>
          <a:p>
            <a:pPr algn="ctr">
              <a:spcBef>
                <a:spcPct val="0"/>
              </a:spcBef>
              <a:defRPr/>
            </a:pPr>
            <a:endParaRPr lang="fr-FR" sz="32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DOULEURS CHRONIQUES</a:t>
            </a:r>
            <a:br>
              <a:rPr lang="fr-FR" sz="3200" dirty="0">
                <a:latin typeface="Constantia" pitchFamily="18" charset="0"/>
                <a:ea typeface="+mj-ea"/>
                <a:cs typeface="+mj-cs"/>
              </a:rPr>
            </a:br>
            <a:r>
              <a:rPr lang="fr-FR" sz="3200" dirty="0">
                <a:latin typeface="Constantia" pitchFamily="18" charset="0"/>
                <a:ea typeface="+mj-ea"/>
                <a:cs typeface="+mj-cs"/>
              </a:rPr>
              <a:t>INSTABILITÉ CHRONIQUE</a:t>
            </a: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56781341-B054-84DE-C16F-2F272D237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0588E8D-66BF-02E1-C294-6F5370A0E1C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0376" y="1855724"/>
            <a:ext cx="216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8434D1-FD4E-6217-BFD8-1CBA01D44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24" y="1855724"/>
            <a:ext cx="216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524000" y="836712"/>
            <a:ext cx="1187624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183304" y="418356"/>
            <a:ext cx="2771088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Dr W.GRASSET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i="1" dirty="0">
                <a:latin typeface="+mj-lt"/>
                <a:ea typeface="+mj-ea"/>
                <a:cs typeface="+mj-cs"/>
              </a:rPr>
              <a:t>Clinique de la Sauvegarde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333849" y="0"/>
            <a:ext cx="10125511" cy="6636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2400" dirty="0">
                <a:latin typeface="Constantia" pitchFamily="18" charset="0"/>
                <a:ea typeface="+mj-ea"/>
                <a:cs typeface="+mj-cs"/>
              </a:rPr>
              <a:t>Mauvais dossier clinique</a:t>
            </a:r>
          </a:p>
          <a:p>
            <a:pPr algn="ctr">
              <a:spcBef>
                <a:spcPct val="0"/>
              </a:spcBef>
              <a:defRPr/>
            </a:pPr>
            <a:endParaRPr lang="fr-FR" sz="24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Patient de 20 ans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Premier épisode en inversion il y a 1 mois au football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Entorse « bénigne »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A eu 1 semaine d’attelle le jour, va bien depuis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Vient pour les lésions ligamentaires à l’imagerie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Échographie, </a:t>
            </a:r>
            <a:r>
              <a:rPr lang="fr-FR" sz="2200" dirty="0" err="1">
                <a:latin typeface="Constantia" pitchFamily="18" charset="0"/>
                <a:ea typeface="+mj-ea"/>
                <a:cs typeface="+mj-cs"/>
              </a:rPr>
              <a:t>arthro-scanner</a:t>
            </a: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et IRM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On lui a parlé de chirurgie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solidFill>
                  <a:srgbClr val="FF0000"/>
                </a:solidFill>
                <a:latin typeface="Constantia" pitchFamily="18" charset="0"/>
                <a:ea typeface="+mj-ea"/>
                <a:cs typeface="+mj-cs"/>
              </a:rPr>
              <a:t> </a:t>
            </a: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 </a:t>
            </a:r>
            <a:endParaRPr lang="fr-FR" sz="2200" dirty="0">
              <a:solidFill>
                <a:srgbClr val="FF0000"/>
              </a:solidFill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 </a:t>
            </a:r>
            <a:endParaRPr lang="fr-FR" sz="2200" dirty="0">
              <a:solidFill>
                <a:srgbClr val="FF0000"/>
              </a:solidFill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</a:t>
            </a:r>
          </a:p>
          <a:p>
            <a:pPr>
              <a:spcBef>
                <a:spcPct val="0"/>
              </a:spcBef>
              <a:defRPr/>
            </a:pPr>
            <a:endParaRPr lang="fr-FR" sz="2200" dirty="0">
              <a:latin typeface="Constanti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fr-FR" sz="2200" dirty="0">
                <a:latin typeface="Constantia" pitchFamily="18" charset="0"/>
                <a:ea typeface="+mj-ea"/>
                <a:cs typeface="+mj-cs"/>
              </a:rPr>
              <a:t> </a:t>
            </a:r>
          </a:p>
        </p:txBody>
      </p:sp>
      <p:pic>
        <p:nvPicPr>
          <p:cNvPr id="3" name="Picture 2" descr="C:\Users\DrGRASSET\Desktop\VALMY\logo.bmp">
            <a:extLst>
              <a:ext uri="{FF2B5EF4-FFF2-40B4-BE49-F238E27FC236}">
                <a16:creationId xmlns:a16="http://schemas.microsoft.com/office/drawing/2014/main" id="{56781341-B054-84DE-C16F-2F272D237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37" y="108494"/>
            <a:ext cx="1950720" cy="1309990"/>
          </a:xfrm>
          <a:prstGeom prst="rect">
            <a:avLst/>
          </a:prstGeom>
          <a:noFill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78A5B8-729F-AEC1-0AF7-8211F0026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641" y="1119094"/>
            <a:ext cx="3428751" cy="23374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9CACF4-3BB0-1A4C-6DB1-6AEB122E6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156" y="3517548"/>
            <a:ext cx="1684237" cy="20811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F7A0AC-3D4B-1478-8E18-54B7F0A5B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642" y="3517548"/>
            <a:ext cx="1684236" cy="208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910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982</Words>
  <Application>Microsoft Office PowerPoint</Application>
  <PresentationFormat>Grand écran</PresentationFormat>
  <Paragraphs>291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Constantia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Willy GRASSET</dc:creator>
  <cp:lastModifiedBy>Willy GRASSET</cp:lastModifiedBy>
  <cp:revision>42</cp:revision>
  <dcterms:created xsi:type="dcterms:W3CDTF">2022-09-21T06:57:22Z</dcterms:created>
  <dcterms:modified xsi:type="dcterms:W3CDTF">2025-10-09T06:36:32Z</dcterms:modified>
</cp:coreProperties>
</file>